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2"/>
  </p:normalViewPr>
  <p:slideViewPr>
    <p:cSldViewPr snapToGrid="0" snapToObjects="1">
      <p:cViewPr varScale="1">
        <p:scale>
          <a:sx n="104" d="100"/>
          <a:sy n="104"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AFFB9B-9FB8-469E-96F9-4D32314110B6}" type="datetimeFigureOut">
              <a:rPr lang="en-US" smtClean="0"/>
              <a:t>9/16/18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35BB1C6-BF8F-4481-8AB2-603A1C8A906A}" type="datetimeFigureOut">
              <a:rPr lang="en-US" smtClean="0"/>
              <a:t>9/16/18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5BB1C6-BF8F-4481-8AB2-603A1C8A906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5BB1C6-BF8F-4481-8AB2-603A1C8A906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5BB1C6-BF8F-4481-8AB2-603A1C8A906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名片引述">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5BB1C6-BF8F-4481-8AB2-603A1C8A906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35BB1C6-BF8F-4481-8AB2-603A1C8A906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F7F47CF-67C9-420C-80A5-E2069FF0C2DF}" type="datetimeFigureOut">
              <a:rPr lang="en-US" smtClean="0"/>
              <a:t>9/16/18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9/16/18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9/16/18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9/16/18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9/16/18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0C3BFE2-83B7-4B0A-B9D3-AB28331082B3}" type="datetimeFigureOut">
              <a:rPr lang="en-US" smtClean="0"/>
              <a:t>9/16/18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2EF78E3-FDA3-4D28-AAA2-0B81F349A39D}" type="datetimeFigureOut">
              <a:rPr lang="en-US" smtClean="0"/>
              <a:t>9/16/18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B1C6-BF8F-4481-8AB2-603A1C8A906A}" type="datetimeFigureOut">
              <a:rPr lang="en-US" smtClean="0"/>
              <a:t>9/16/18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445558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aike.baidu.com/item/%E5%8F%94%E5%AB%82%E4%BC%A0%E7%8F%8D/3938898" TargetMode="External"/><Relationship Id="rId4" Type="http://schemas.openxmlformats.org/officeDocument/2006/relationships/hyperlink" Target="https://baike.baidu.com/item/%E5%AE%8B%E5%AB%82%E9%B1%BC/4622254" TargetMode="External"/><Relationship Id="rId5" Type="http://schemas.openxmlformats.org/officeDocument/2006/relationships/hyperlink" Target="https://baike.baidu.com/item/%E8%8D%89%E9%B1%BC/680268"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baike.baidu.com/item/%E4%B8%9C%E5%9D%A1%E7%84%96%E8%82%89/5827951" TargetMode="External"/><Relationship Id="rId4" Type="http://schemas.openxmlformats.org/officeDocument/2006/relationships/hyperlink" Target="https://baike.baidu.com/item/%E7%9C%89%E5%B1%B1/36896" TargetMode="External"/><Relationship Id="rId5" Type="http://schemas.openxmlformats.org/officeDocument/2006/relationships/hyperlink" Target="https://baike.baidu.com/item/%E6%B1%9F%E5%8D%97%E5%9C%B0%E5%8C%BA/10775417" TargetMode="External"/><Relationship Id="rId6" Type="http://schemas.openxmlformats.org/officeDocument/2006/relationships/hyperlink" Target="https://baike.baidu.com/item/%E5%90%8D%E8%8F%9C/2784286" TargetMode="External"/><Relationship Id="rId7" Type="http://schemas.openxmlformats.org/officeDocument/2006/relationships/hyperlink" Target="https://baike.baidu.com/item/%E5%8C%97%E5%AE%8B/396063" TargetMode="External"/><Relationship Id="rId8" Type="http://schemas.openxmlformats.org/officeDocument/2006/relationships/hyperlink" Target="https://baike.baidu.com/item/%E8%8B%8F%E4%B8%9C%E5%9D%A1" TargetMode="External"/><Relationship Id="rId9" Type="http://schemas.openxmlformats.org/officeDocument/2006/relationships/hyperlink" Target="https://baike.baidu.com/item/%E7%8C%AA%E8%82%89/486463"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aike.baidu.com/item/%E7%BB%BF%E8%8C%B6/13497" TargetMode="External"/><Relationship Id="rId4" Type="http://schemas.openxmlformats.org/officeDocument/2006/relationships/hyperlink" Target="https://baike.baidu.com/item/%E4%B8%AD%E5%9B%BD%E5%8D%81%E5%A4%A7%E5%90%8D%E8%8C%B6/176919" TargetMode="External"/><Relationship Id="rId5" Type="http://schemas.openxmlformats.org/officeDocument/2006/relationships/hyperlink" Target="https://baike.baidu.com/item/%E7%8B%AE%E5%B3%B0%E5%B1%B1/8254615" TargetMode="External"/><Relationship Id="rId6" Type="http://schemas.openxmlformats.org/officeDocument/2006/relationships/hyperlink" Target="https://baike.baidu.com/item/%E8%83%A1%E5%85%AC%E5%BA%99/4614971"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kumimoji="1" lang="zh-CN" altLang="en-US" sz="6600" dirty="0" smtClean="0">
                <a:latin typeface="Baoli SC" charset="-122"/>
                <a:ea typeface="Baoli SC" charset="-122"/>
                <a:cs typeface="Baoli SC" charset="-122"/>
              </a:rPr>
              <a:t>杭州游学</a:t>
            </a:r>
            <a:endParaRPr kumimoji="1" lang="zh-CN" altLang="en-US" sz="6600" dirty="0">
              <a:latin typeface="Baoli SC" charset="-122"/>
              <a:ea typeface="Baoli SC" charset="-122"/>
              <a:cs typeface="Baoli SC" charset="-122"/>
            </a:endParaRPr>
          </a:p>
        </p:txBody>
      </p:sp>
      <p:sp>
        <p:nvSpPr>
          <p:cNvPr id="3" name="副标题 2"/>
          <p:cNvSpPr>
            <a:spLocks noGrp="1"/>
          </p:cNvSpPr>
          <p:nvPr>
            <p:ph type="subTitle" idx="1"/>
          </p:nvPr>
        </p:nvSpPr>
        <p:spPr/>
        <p:txBody>
          <a:bodyPr/>
          <a:lstStyle/>
          <a:p>
            <a:r>
              <a:rPr kumimoji="1" lang="zh-CN" altLang="en-US" dirty="0" smtClean="0"/>
              <a:t>制作人：刘浩越</a:t>
            </a:r>
            <a:endParaRPr kumimoji="1" lang="zh-CN" altLang="en-US" dirty="0"/>
          </a:p>
        </p:txBody>
      </p:sp>
      <p:sp>
        <p:nvSpPr>
          <p:cNvPr id="4" name="文本框 3"/>
          <p:cNvSpPr txBox="1"/>
          <p:nvPr/>
        </p:nvSpPr>
        <p:spPr>
          <a:xfrm>
            <a:off x="10210800" y="6671734"/>
            <a:ext cx="1981200" cy="184666"/>
          </a:xfrm>
          <a:prstGeom prst="rect">
            <a:avLst/>
          </a:prstGeom>
          <a:noFill/>
        </p:spPr>
        <p:txBody>
          <a:bodyPr wrap="square" rtlCol="0">
            <a:spAutoFit/>
          </a:bodyPr>
          <a:lstStyle/>
          <a:p>
            <a:r>
              <a:rPr kumimoji="1" lang="zh-CN" altLang="en-US" sz="600" smtClean="0"/>
              <a:t>注：本</a:t>
            </a:r>
            <a:r>
              <a:rPr kumimoji="1" lang="en-US" altLang="zh-CN" sz="600" dirty="0" smtClean="0"/>
              <a:t>PPT</a:t>
            </a:r>
            <a:r>
              <a:rPr kumimoji="1" lang="zh-CN" altLang="en-US" sz="600" dirty="0" smtClean="0"/>
              <a:t>一切版权归制作人个人所有，与小组无关</a:t>
            </a:r>
            <a:endParaRPr kumimoji="1" lang="zh-CN" altLang="en-US" sz="600" dirty="0"/>
          </a:p>
        </p:txBody>
      </p:sp>
    </p:spTree>
    <p:extLst>
      <p:ext uri="{BB962C8B-B14F-4D97-AF65-F5344CB8AC3E}">
        <p14:creationId xmlns:p14="http://schemas.microsoft.com/office/powerpoint/2010/main" val="64853690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主题：美食 </a:t>
            </a:r>
            <a:endParaRPr kumimoji="1" lang="zh-CN" altLang="en-US" dirty="0"/>
          </a:p>
        </p:txBody>
      </p:sp>
      <p:sp>
        <p:nvSpPr>
          <p:cNvPr id="3" name="内容占位符 2"/>
          <p:cNvSpPr>
            <a:spLocks noGrp="1"/>
          </p:cNvSpPr>
          <p:nvPr>
            <p:ph idx="1"/>
          </p:nvPr>
        </p:nvSpPr>
        <p:spPr/>
        <p:txBody>
          <a:bodyPr>
            <a:normAutofit/>
          </a:bodyPr>
          <a:lstStyle/>
          <a:p>
            <a:r>
              <a:rPr lang="zh-CN" altLang="en-US" dirty="0" smtClean="0">
                <a:ln w="0"/>
                <a:gradFill>
                  <a:gsLst>
                    <a:gs pos="21000">
                      <a:srgbClr val="53575C"/>
                    </a:gs>
                    <a:gs pos="88000">
                      <a:srgbClr val="C5C7CA"/>
                    </a:gs>
                  </a:gsLst>
                  <a:lin ang="5400000"/>
                </a:gradFill>
              </a:rPr>
              <a:t>        </a:t>
            </a:r>
            <a:r>
              <a:rPr lang="zh-CN" altLang="zh-CN" dirty="0" smtClean="0">
                <a:ln w="0"/>
                <a:solidFill>
                  <a:schemeClr val="tx1"/>
                </a:solidFill>
                <a:effectLst>
                  <a:outerShdw blurRad="38100" dist="19050" dir="2700000" algn="tl" rotWithShape="0">
                    <a:schemeClr val="dk1">
                      <a:alpha val="40000"/>
                    </a:schemeClr>
                  </a:outerShdw>
                </a:effectLst>
              </a:rPr>
              <a:t>自</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然</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地</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理</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环</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境</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制</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约</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着</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物</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的</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种</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类</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从</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而</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影</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响</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了</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食</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物</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的</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特</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性</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人</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们</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选</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择</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食</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物</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主</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要</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是</a:t>
            </a:r>
            <a:r>
              <a:rPr lang="zh-CN" altLang="en-US" dirty="0" smtClean="0">
                <a:ln w="0"/>
                <a:solidFill>
                  <a:schemeClr val="tx1"/>
                </a:solidFill>
                <a:effectLst>
                  <a:outerShdw blurRad="38100" dist="19050" dir="2700000" algn="tl" rotWithShape="0">
                    <a:schemeClr val="dk1">
                      <a:alpha val="40000"/>
                    </a:schemeClr>
                  </a:outerShdw>
                </a:effectLst>
              </a:rPr>
              <a:t> </a:t>
            </a:r>
            <a:r>
              <a:rPr lang="en-US"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吃</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山</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吃</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水</a:t>
            </a:r>
            <a:r>
              <a:rPr lang="zh-CN" altLang="en-US" dirty="0" smtClean="0">
                <a:ln w="0"/>
                <a:solidFill>
                  <a:schemeClr val="tx1"/>
                </a:solidFill>
                <a:effectLst>
                  <a:outerShdw blurRad="38100" dist="19050" dir="2700000" algn="tl" rotWithShape="0">
                    <a:schemeClr val="dk1">
                      <a:alpha val="40000"/>
                    </a:schemeClr>
                  </a:outerShdw>
                </a:effectLst>
              </a:rPr>
              <a:t> </a:t>
            </a:r>
            <a:r>
              <a:rPr lang="en-US"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和</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当</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地</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的</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材</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料</a:t>
            </a:r>
            <a:r>
              <a:rPr lang="zh-CN" altLang="en-US" dirty="0" smtClean="0">
                <a:ln w="0"/>
                <a:solidFill>
                  <a:schemeClr val="tx1"/>
                </a:solidFill>
                <a:effectLst>
                  <a:outerShdw blurRad="38100" dist="19050" dir="2700000" algn="tl" rotWithShape="0">
                    <a:schemeClr val="dk1">
                      <a:alpha val="40000"/>
                    </a:schemeClr>
                  </a:outerShdw>
                </a:effectLst>
              </a:rPr>
              <a:t> 。 </a:t>
            </a:r>
            <a:r>
              <a:rPr lang="zh-CN" altLang="zh-CN" dirty="0" smtClean="0">
                <a:ln w="0"/>
                <a:solidFill>
                  <a:schemeClr val="tx1"/>
                </a:solidFill>
                <a:effectLst>
                  <a:outerShdw blurRad="38100" dist="19050" dir="2700000" algn="tl" rotWithShape="0">
                    <a:schemeClr val="dk1">
                      <a:alpha val="40000"/>
                    </a:schemeClr>
                  </a:outerShdw>
                </a:effectLst>
              </a:rPr>
              <a:t>例</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如</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海</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滨</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以</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海</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肴</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闻</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名</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江</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河</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湖</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泊</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以</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河</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道</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肴</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闻</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名</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峡</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谷</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急</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流</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中</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的</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河</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道</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肴</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需</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要</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抵</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御</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急</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流</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才</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能</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生</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存</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使</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肉</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质</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富</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有</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弹</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性</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和</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韧</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性</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味</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道</a:t>
            </a:r>
            <a:r>
              <a:rPr lang="zh-CN" altLang="en-US" dirty="0" smtClean="0">
                <a:ln w="0"/>
                <a:solidFill>
                  <a:schemeClr val="tx1"/>
                </a:solidFill>
                <a:effectLst>
                  <a:outerShdw blurRad="38100" dist="19050" dir="2700000" algn="tl" rotWithShape="0">
                    <a:schemeClr val="dk1">
                      <a:alpha val="40000"/>
                    </a:schemeClr>
                  </a:outerShdw>
                </a:effectLst>
              </a:rPr>
              <a:t> 和 </a:t>
            </a:r>
            <a:r>
              <a:rPr lang="zh-CN" altLang="zh-CN" dirty="0" smtClean="0">
                <a:ln w="0"/>
                <a:solidFill>
                  <a:schemeClr val="tx1"/>
                </a:solidFill>
                <a:effectLst>
                  <a:outerShdw blurRad="38100" dist="19050" dir="2700000" algn="tl" rotWithShape="0">
                    <a:schemeClr val="dk1">
                      <a:alpha val="40000"/>
                    </a:schemeClr>
                  </a:outerShdw>
                </a:effectLst>
              </a:rPr>
              <a:t>口</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味</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特</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别</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鲜</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美</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且 </a:t>
            </a:r>
            <a:r>
              <a:rPr lang="zh-CN" altLang="zh-CN" dirty="0" smtClean="0">
                <a:ln w="0"/>
                <a:solidFill>
                  <a:schemeClr val="tx1"/>
                </a:solidFill>
                <a:effectLst>
                  <a:outerShdw blurRad="38100" dist="19050" dir="2700000" algn="tl" rotWithShape="0">
                    <a:schemeClr val="dk1">
                      <a:alpha val="40000"/>
                    </a:schemeClr>
                  </a:outerShdw>
                </a:effectLst>
              </a:rPr>
              <a:t>由</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于</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自</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然</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地</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理</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环</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境</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相</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似</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同</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一</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地</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区</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或</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邻</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近</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地</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区</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的</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饮</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食</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文</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化</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差</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异</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相</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对</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较</a:t>
            </a:r>
            <a:r>
              <a:rPr lang="zh-CN" altLang="en-US" dirty="0" smtClean="0">
                <a:ln w="0"/>
                <a:solidFill>
                  <a:schemeClr val="tx1"/>
                </a:solidFill>
                <a:effectLst>
                  <a:outerShdw blurRad="38100" dist="19050" dir="2700000" algn="tl" rotWithShape="0">
                    <a:schemeClr val="dk1">
                      <a:alpha val="40000"/>
                    </a:schemeClr>
                  </a:outerShdw>
                </a:effectLst>
              </a:rPr>
              <a:t> </a:t>
            </a:r>
            <a:r>
              <a:rPr lang="zh-CN" altLang="zh-CN" dirty="0" smtClean="0">
                <a:ln w="0"/>
                <a:solidFill>
                  <a:schemeClr val="tx1"/>
                </a:solidFill>
                <a:effectLst>
                  <a:outerShdw blurRad="38100" dist="19050" dir="2700000" algn="tl" rotWithShape="0">
                    <a:schemeClr val="dk1">
                      <a:alpha val="40000"/>
                    </a:schemeClr>
                  </a:outerShdw>
                </a:effectLst>
              </a:rPr>
              <a:t>小</a:t>
            </a:r>
            <a:r>
              <a:rPr lang="zh-CN" altLang="en-US" dirty="0" smtClean="0">
                <a:ln w="0"/>
                <a:solidFill>
                  <a:schemeClr val="tx1"/>
                </a:solidFill>
                <a:effectLst>
                  <a:outerShdw blurRad="38100" dist="19050" dir="2700000" algn="tl" rotWithShape="0">
                    <a:schemeClr val="dk1">
                      <a:alpha val="40000"/>
                    </a:schemeClr>
                  </a:outerShdw>
                </a:effectLst>
              </a:rPr>
              <a:t> 。 因 此 我 可 通 过 本 次 的 游 学 活 动 来 了 解 当 地 的 文 化 和 环 境 。 </a:t>
            </a:r>
            <a:endParaRPr lang="zh-CN" altLang="zh-C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endParaRPr kumimoji="1" lang="zh-CN" altLang="en-US" dirty="0"/>
          </a:p>
        </p:txBody>
      </p:sp>
    </p:spTree>
    <p:extLst>
      <p:ext uri="{BB962C8B-B14F-4D97-AF65-F5344CB8AC3E}">
        <p14:creationId xmlns:p14="http://schemas.microsoft.com/office/powerpoint/2010/main" val="1992310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西湖醋鱼</a:t>
            </a:r>
            <a:endParaRPr kumimoji="1" lang="zh-CN" altLang="en-US" dirty="0"/>
          </a:p>
        </p:txBody>
      </p:sp>
      <p:pic>
        <p:nvPicPr>
          <p:cNvPr id="4" name="内容占位符 3"/>
          <p:cNvPicPr>
            <a:picLocks noGrp="1" noChangeAspect="1"/>
          </p:cNvPicPr>
          <p:nvPr>
            <p:ph idx="1"/>
          </p:nvPr>
        </p:nvPicPr>
        <p:blipFill>
          <a:blip r:embed="rId2"/>
          <a:stretch>
            <a:fillRect/>
          </a:stretch>
        </p:blipFill>
        <p:spPr>
          <a:xfrm>
            <a:off x="1295402" y="2520393"/>
            <a:ext cx="4496954" cy="3317875"/>
          </a:xfrm>
          <a:prstGeom prst="rect">
            <a:avLst/>
          </a:prstGeom>
        </p:spPr>
      </p:pic>
      <p:sp>
        <p:nvSpPr>
          <p:cNvPr id="5" name="文本框 4"/>
          <p:cNvSpPr txBox="1"/>
          <p:nvPr/>
        </p:nvSpPr>
        <p:spPr>
          <a:xfrm flipH="1">
            <a:off x="6487296" y="3262183"/>
            <a:ext cx="1746423" cy="1161535"/>
          </a:xfrm>
          <a:prstGeom prst="rect">
            <a:avLst/>
          </a:prstGeom>
          <a:noFill/>
        </p:spPr>
        <p:txBody>
          <a:bodyPr wrap="square" rtlCol="0">
            <a:spAutoFit/>
          </a:bodyPr>
          <a:lstStyle/>
          <a:p>
            <a:endParaRPr kumimoji="1" lang="zh-CN" altLang="en-US"/>
          </a:p>
        </p:txBody>
      </p:sp>
      <p:sp>
        <p:nvSpPr>
          <p:cNvPr id="6" name="文本框 5"/>
          <p:cNvSpPr txBox="1"/>
          <p:nvPr/>
        </p:nvSpPr>
        <p:spPr>
          <a:xfrm flipH="1">
            <a:off x="6639696" y="3414583"/>
            <a:ext cx="1746423" cy="1161535"/>
          </a:xfrm>
          <a:prstGeom prst="rect">
            <a:avLst/>
          </a:prstGeom>
          <a:noFill/>
        </p:spPr>
        <p:txBody>
          <a:bodyPr wrap="square" rtlCol="0">
            <a:spAutoFit/>
          </a:bodyPr>
          <a:lstStyle/>
          <a:p>
            <a:endParaRPr kumimoji="1" lang="zh-CN" altLang="en-US"/>
          </a:p>
        </p:txBody>
      </p:sp>
      <p:sp>
        <p:nvSpPr>
          <p:cNvPr id="7" name="文本框 6"/>
          <p:cNvSpPr txBox="1"/>
          <p:nvPr/>
        </p:nvSpPr>
        <p:spPr>
          <a:xfrm flipH="1">
            <a:off x="6792096" y="3566983"/>
            <a:ext cx="1746423" cy="1161535"/>
          </a:xfrm>
          <a:prstGeom prst="rect">
            <a:avLst/>
          </a:prstGeom>
          <a:noFill/>
        </p:spPr>
        <p:txBody>
          <a:bodyPr wrap="square" rtlCol="0">
            <a:spAutoFit/>
          </a:bodyPr>
          <a:lstStyle/>
          <a:p>
            <a:endParaRPr kumimoji="1" lang="zh-CN" altLang="en-US"/>
          </a:p>
        </p:txBody>
      </p:sp>
      <p:sp>
        <p:nvSpPr>
          <p:cNvPr id="8" name="文本框 7"/>
          <p:cNvSpPr txBox="1"/>
          <p:nvPr/>
        </p:nvSpPr>
        <p:spPr>
          <a:xfrm flipH="1">
            <a:off x="6944496" y="3719383"/>
            <a:ext cx="1746423" cy="1161535"/>
          </a:xfrm>
          <a:prstGeom prst="rect">
            <a:avLst/>
          </a:prstGeom>
          <a:noFill/>
        </p:spPr>
        <p:txBody>
          <a:bodyPr wrap="square" rtlCol="0">
            <a:spAutoFit/>
          </a:bodyPr>
          <a:lstStyle/>
          <a:p>
            <a:endParaRPr kumimoji="1" lang="zh-CN" altLang="en-US"/>
          </a:p>
        </p:txBody>
      </p:sp>
      <p:sp>
        <p:nvSpPr>
          <p:cNvPr id="9" name="文本框 8"/>
          <p:cNvSpPr txBox="1"/>
          <p:nvPr/>
        </p:nvSpPr>
        <p:spPr>
          <a:xfrm flipH="1">
            <a:off x="7096896" y="3871783"/>
            <a:ext cx="1746423" cy="1161535"/>
          </a:xfrm>
          <a:prstGeom prst="rect">
            <a:avLst/>
          </a:prstGeom>
          <a:noFill/>
        </p:spPr>
        <p:txBody>
          <a:bodyPr wrap="square" rtlCol="0">
            <a:spAutoFit/>
          </a:bodyPr>
          <a:lstStyle/>
          <a:p>
            <a:endParaRPr kumimoji="1" lang="zh-CN" altLang="en-US"/>
          </a:p>
        </p:txBody>
      </p:sp>
      <p:sp>
        <p:nvSpPr>
          <p:cNvPr id="10" name="文本框 9"/>
          <p:cNvSpPr txBox="1"/>
          <p:nvPr/>
        </p:nvSpPr>
        <p:spPr>
          <a:xfrm flipH="1">
            <a:off x="7249296" y="4024183"/>
            <a:ext cx="1746423" cy="1161535"/>
          </a:xfrm>
          <a:prstGeom prst="rect">
            <a:avLst/>
          </a:prstGeom>
          <a:noFill/>
        </p:spPr>
        <p:txBody>
          <a:bodyPr wrap="square" rtlCol="0">
            <a:spAutoFit/>
          </a:bodyPr>
          <a:lstStyle/>
          <a:p>
            <a:endParaRPr kumimoji="1" lang="zh-CN" altLang="en-US"/>
          </a:p>
        </p:txBody>
      </p:sp>
      <p:sp>
        <p:nvSpPr>
          <p:cNvPr id="11" name="文本框 10"/>
          <p:cNvSpPr txBox="1"/>
          <p:nvPr/>
        </p:nvSpPr>
        <p:spPr>
          <a:xfrm flipH="1">
            <a:off x="7401696" y="4176583"/>
            <a:ext cx="1746423" cy="1161535"/>
          </a:xfrm>
          <a:prstGeom prst="rect">
            <a:avLst/>
          </a:prstGeom>
          <a:noFill/>
        </p:spPr>
        <p:txBody>
          <a:bodyPr wrap="square" rtlCol="0">
            <a:spAutoFit/>
          </a:bodyPr>
          <a:lstStyle/>
          <a:p>
            <a:endParaRPr kumimoji="1" lang="zh-CN" altLang="en-US"/>
          </a:p>
        </p:txBody>
      </p:sp>
      <p:sp>
        <p:nvSpPr>
          <p:cNvPr id="12" name="文本框 11"/>
          <p:cNvSpPr txBox="1"/>
          <p:nvPr/>
        </p:nvSpPr>
        <p:spPr>
          <a:xfrm flipH="1">
            <a:off x="7554096" y="4328983"/>
            <a:ext cx="1746423" cy="1161535"/>
          </a:xfrm>
          <a:prstGeom prst="rect">
            <a:avLst/>
          </a:prstGeom>
          <a:noFill/>
        </p:spPr>
        <p:txBody>
          <a:bodyPr wrap="square" rtlCol="0">
            <a:spAutoFit/>
          </a:bodyPr>
          <a:lstStyle/>
          <a:p>
            <a:endParaRPr kumimoji="1" lang="zh-CN" altLang="en-US" dirty="0"/>
          </a:p>
        </p:txBody>
      </p:sp>
      <p:sp>
        <p:nvSpPr>
          <p:cNvPr id="13" name="文本框 12"/>
          <p:cNvSpPr txBox="1"/>
          <p:nvPr/>
        </p:nvSpPr>
        <p:spPr>
          <a:xfrm flipH="1">
            <a:off x="6139247" y="2946390"/>
            <a:ext cx="4757351" cy="2677656"/>
          </a:xfrm>
          <a:prstGeom prst="rect">
            <a:avLst/>
          </a:prstGeom>
          <a:noFill/>
        </p:spPr>
        <p:txBody>
          <a:bodyPr wrap="square" rtlCol="0">
            <a:spAutoFit/>
          </a:bodyPr>
          <a:lstStyle/>
          <a:p>
            <a:r>
              <a:rPr lang="en-US" altLang="zh-CN" sz="2400" dirty="0" smtClean="0"/>
              <a:t>	</a:t>
            </a:r>
            <a:r>
              <a:rPr lang="zh-CN" altLang="en-US" sz="2400" dirty="0" smtClean="0"/>
              <a:t>西湖醋鱼，</a:t>
            </a:r>
            <a:r>
              <a:rPr lang="zh-CN" altLang="en-US" sz="2400" dirty="0"/>
              <a:t>别名为</a:t>
            </a:r>
            <a:r>
              <a:rPr lang="zh-CN" altLang="en-US" sz="2400" dirty="0">
                <a:hlinkClick r:id="rId3"/>
              </a:rPr>
              <a:t>叔嫂传珍</a:t>
            </a:r>
            <a:r>
              <a:rPr lang="zh-CN" altLang="en-US" sz="2400" dirty="0"/>
              <a:t>，</a:t>
            </a:r>
            <a:r>
              <a:rPr lang="zh-CN" altLang="en-US" sz="2400" dirty="0">
                <a:hlinkClick r:id="rId4"/>
              </a:rPr>
              <a:t>宋嫂鱼</a:t>
            </a:r>
            <a:r>
              <a:rPr lang="zh-CN" altLang="en-US" sz="2400" dirty="0"/>
              <a:t>，是浙江杭州饭店的一道传统地方风味名</a:t>
            </a:r>
            <a:r>
              <a:rPr lang="zh-CN" altLang="en-US" sz="2400" dirty="0" smtClean="0"/>
              <a:t>菜</a:t>
            </a:r>
            <a:r>
              <a:rPr lang="zh-CN" altLang="en-US" sz="2400" dirty="0"/>
              <a:t> 。</a:t>
            </a:r>
          </a:p>
          <a:p>
            <a:r>
              <a:rPr lang="en-US" altLang="zh-CN" sz="2400" dirty="0" smtClean="0"/>
              <a:t>	</a:t>
            </a:r>
            <a:r>
              <a:rPr lang="zh-CN" altLang="en-US" sz="2400" dirty="0" smtClean="0"/>
              <a:t>西湖</a:t>
            </a:r>
            <a:r>
              <a:rPr lang="zh-CN" altLang="en-US" sz="2400" dirty="0"/>
              <a:t>醋鱼通常选用</a:t>
            </a:r>
            <a:r>
              <a:rPr lang="zh-CN" altLang="en-US" sz="2400" dirty="0">
                <a:hlinkClick r:id="rId5"/>
              </a:rPr>
              <a:t>草鱼</a:t>
            </a:r>
            <a:r>
              <a:rPr lang="zh-CN" altLang="en-US" sz="2400" dirty="0"/>
              <a:t>作为原料，烹制而成。烧好后，浇上一层平滑油亮的糖醋，胸鳍竖起，鱼肉嫩美，带有蟹味，鲜嫩酸</a:t>
            </a:r>
            <a:r>
              <a:rPr lang="zh-CN" altLang="en-US" sz="2400" dirty="0" smtClean="0"/>
              <a:t>甜</a:t>
            </a:r>
            <a:r>
              <a:rPr lang="zh-CN" altLang="en-US" sz="2400" dirty="0"/>
              <a:t>  。</a:t>
            </a:r>
          </a:p>
        </p:txBody>
      </p:sp>
    </p:spTree>
    <p:extLst>
      <p:ext uri="{BB962C8B-B14F-4D97-AF65-F5344CB8AC3E}">
        <p14:creationId xmlns:p14="http://schemas.microsoft.com/office/powerpoint/2010/main" val="2141378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东坡肉</a:t>
            </a:r>
            <a:endParaRPr kumimoji="1" lang="zh-CN" altLang="en-US" dirty="0"/>
          </a:p>
        </p:txBody>
      </p:sp>
      <p:pic>
        <p:nvPicPr>
          <p:cNvPr id="4" name="内容占位符 3"/>
          <p:cNvPicPr>
            <a:picLocks noGrp="1" noChangeAspect="1"/>
          </p:cNvPicPr>
          <p:nvPr>
            <p:ph idx="1"/>
          </p:nvPr>
        </p:nvPicPr>
        <p:blipFill>
          <a:blip r:embed="rId2"/>
          <a:stretch>
            <a:fillRect/>
          </a:stretch>
        </p:blipFill>
        <p:spPr>
          <a:xfrm>
            <a:off x="1295401" y="2483708"/>
            <a:ext cx="5266037" cy="3342203"/>
          </a:xfrm>
          <a:prstGeom prst="rect">
            <a:avLst/>
          </a:prstGeom>
        </p:spPr>
      </p:pic>
      <p:sp>
        <p:nvSpPr>
          <p:cNvPr id="5" name="文本框 4"/>
          <p:cNvSpPr txBox="1"/>
          <p:nvPr/>
        </p:nvSpPr>
        <p:spPr>
          <a:xfrm>
            <a:off x="6759146" y="2483708"/>
            <a:ext cx="4646141" cy="3785652"/>
          </a:xfrm>
          <a:prstGeom prst="rect">
            <a:avLst/>
          </a:prstGeom>
          <a:noFill/>
        </p:spPr>
        <p:txBody>
          <a:bodyPr wrap="square" rtlCol="0">
            <a:spAutoFit/>
          </a:bodyPr>
          <a:lstStyle/>
          <a:p>
            <a:r>
              <a:rPr lang="zh-CN" altLang="en-US" sz="2400" dirty="0">
                <a:latin typeface="+mn-ea"/>
              </a:rPr>
              <a:t>东坡肉，又名滚肉、</a:t>
            </a:r>
            <a:r>
              <a:rPr lang="zh-CN" altLang="en-US" sz="2400" dirty="0">
                <a:latin typeface="+mn-ea"/>
                <a:hlinkClick r:id="rId3"/>
              </a:rPr>
              <a:t>东坡焖肉</a:t>
            </a:r>
            <a:r>
              <a:rPr lang="zh-CN" altLang="en-US" sz="2400" dirty="0">
                <a:latin typeface="+mn-ea"/>
              </a:rPr>
              <a:t>，是</a:t>
            </a:r>
            <a:r>
              <a:rPr lang="zh-CN" altLang="en-US" sz="2400" dirty="0">
                <a:ln w="0"/>
                <a:effectLst>
                  <a:outerShdw blurRad="38100" dist="19050" dir="2700000" algn="tl" rotWithShape="0">
                    <a:schemeClr val="dk1">
                      <a:alpha val="40000"/>
                    </a:schemeClr>
                  </a:outerShdw>
                </a:effectLst>
                <a:latin typeface="+mn-ea"/>
                <a:hlinkClick r:id="rId4"/>
              </a:rPr>
              <a:t>眉山</a:t>
            </a:r>
            <a:r>
              <a:rPr lang="zh-CN" altLang="en-US" sz="2400" dirty="0">
                <a:latin typeface="+mn-ea"/>
              </a:rPr>
              <a:t>和</a:t>
            </a:r>
            <a:r>
              <a:rPr lang="zh-CN" altLang="en-US" sz="2400" dirty="0">
                <a:latin typeface="+mn-ea"/>
                <a:hlinkClick r:id="rId5"/>
              </a:rPr>
              <a:t>江南地区</a:t>
            </a:r>
            <a:r>
              <a:rPr lang="zh-CN" altLang="en-US" sz="2400" dirty="0">
                <a:latin typeface="+mn-ea"/>
              </a:rPr>
              <a:t>特色传统</a:t>
            </a:r>
            <a:r>
              <a:rPr lang="zh-CN" altLang="en-US" sz="2400" dirty="0">
                <a:latin typeface="+mn-ea"/>
                <a:hlinkClick r:id="rId6"/>
              </a:rPr>
              <a:t>名菜</a:t>
            </a:r>
            <a:r>
              <a:rPr lang="zh-CN" altLang="en-US" sz="2400" dirty="0" smtClean="0">
                <a:latin typeface="+mn-ea"/>
              </a:rPr>
              <a:t>。</a:t>
            </a:r>
            <a:r>
              <a:rPr lang="zh-CN" altLang="en-US" sz="2400" dirty="0">
                <a:latin typeface="+mn-ea"/>
              </a:rPr>
              <a:t>相传</a:t>
            </a:r>
            <a:r>
              <a:rPr lang="zh-CN" altLang="en-US" sz="2400" dirty="0" smtClean="0">
                <a:latin typeface="+mn-ea"/>
              </a:rPr>
              <a:t>东坡肉为</a:t>
            </a:r>
            <a:r>
              <a:rPr lang="zh-CN" altLang="en-US" sz="2400" dirty="0">
                <a:latin typeface="+mn-ea"/>
                <a:hlinkClick r:id="rId7"/>
              </a:rPr>
              <a:t>北宋</a:t>
            </a:r>
            <a:r>
              <a:rPr lang="zh-CN" altLang="en-US" sz="2400" dirty="0">
                <a:latin typeface="+mn-ea"/>
              </a:rPr>
              <a:t>词人</a:t>
            </a:r>
            <a:r>
              <a:rPr lang="zh-CN" altLang="en-US" sz="2400" dirty="0" smtClean="0">
                <a:latin typeface="+mn-ea"/>
                <a:hlinkClick r:id="rId8"/>
              </a:rPr>
              <a:t>苏东坡</a:t>
            </a:r>
            <a:r>
              <a:rPr lang="zh-CN" altLang="en-US" sz="2400" dirty="0">
                <a:latin typeface="+mn-ea"/>
              </a:rPr>
              <a:t>所创制</a:t>
            </a:r>
          </a:p>
          <a:p>
            <a:r>
              <a:rPr lang="zh-CN" altLang="en-US" sz="2400" dirty="0">
                <a:latin typeface="+mn-ea"/>
              </a:rPr>
              <a:t>东坡肉的主料和造型大同小异，主料都是半肥半瘦的</a:t>
            </a:r>
            <a:r>
              <a:rPr lang="zh-CN" altLang="en-US" sz="2400" dirty="0">
                <a:latin typeface="+mn-ea"/>
                <a:hlinkClick r:id="rId9"/>
              </a:rPr>
              <a:t>猪肉</a:t>
            </a:r>
            <a:r>
              <a:rPr lang="zh-CN" altLang="en-US" sz="2400" dirty="0">
                <a:latin typeface="+mn-ea"/>
              </a:rPr>
              <a:t>，成品菜都是码得整整齐齐的麻将块儿，红得透亮，色如玛瑙，夹起一块尝尝，软而不烂，肥而不腻。</a:t>
            </a:r>
          </a:p>
          <a:p>
            <a:endParaRPr kumimoji="1" lang="zh-CN" altLang="en-US" sz="2400" dirty="0">
              <a:latin typeface="+mn-ea"/>
            </a:endParaRPr>
          </a:p>
        </p:txBody>
      </p:sp>
      <p:sp>
        <p:nvSpPr>
          <p:cNvPr id="6" name="文本框 5"/>
          <p:cNvSpPr txBox="1"/>
          <p:nvPr/>
        </p:nvSpPr>
        <p:spPr>
          <a:xfrm rot="20109289">
            <a:off x="1221942" y="2815687"/>
            <a:ext cx="2323071" cy="523220"/>
          </a:xfrm>
          <a:prstGeom prst="rect">
            <a:avLst/>
          </a:prstGeom>
          <a:noFill/>
        </p:spPr>
        <p:txBody>
          <a:bodyPr wrap="square" rtlCol="0">
            <a:spAutoFit/>
          </a:bodyPr>
          <a:lstStyle/>
          <a:p>
            <a:r>
              <a:rPr kumimoji="1" lang="en-US" altLang="zh-CN" sz="2800" b="1" dirty="0" smtClean="0">
                <a:ln w="22225">
                  <a:solidFill>
                    <a:srgbClr val="FFFF00"/>
                  </a:solidFill>
                  <a:prstDash val="solid"/>
                </a:ln>
                <a:solidFill>
                  <a:schemeClr val="accent2">
                    <a:lumMod val="40000"/>
                    <a:lumOff val="60000"/>
                  </a:schemeClr>
                </a:solidFill>
              </a:rPr>
              <a:t>Yummy</a:t>
            </a:r>
            <a:r>
              <a:rPr kumimoji="1" lang="zh-CN" altLang="en-US" sz="2800" b="1" dirty="0" smtClean="0">
                <a:ln w="22225">
                  <a:solidFill>
                    <a:srgbClr val="FFFF00"/>
                  </a:solidFill>
                  <a:prstDash val="solid"/>
                </a:ln>
                <a:solidFill>
                  <a:schemeClr val="accent2">
                    <a:lumMod val="40000"/>
                    <a:lumOff val="60000"/>
                  </a:schemeClr>
                </a:solidFill>
              </a:rPr>
              <a:t>！！！</a:t>
            </a:r>
            <a:endParaRPr kumimoji="1" lang="zh-CN" altLang="en-US" sz="2800" b="1" dirty="0">
              <a:ln w="22225">
                <a:solidFill>
                  <a:srgbClr val="FFFF00"/>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77639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西湖龙井</a:t>
            </a:r>
            <a:endParaRPr kumimoji="1" lang="zh-CN" altLang="en-US" dirty="0"/>
          </a:p>
        </p:txBody>
      </p:sp>
      <p:pic>
        <p:nvPicPr>
          <p:cNvPr id="4" name="内容占位符 3"/>
          <p:cNvPicPr>
            <a:picLocks noGrp="1" noChangeAspect="1"/>
          </p:cNvPicPr>
          <p:nvPr>
            <p:ph idx="1"/>
          </p:nvPr>
        </p:nvPicPr>
        <p:blipFill>
          <a:blip r:embed="rId2"/>
          <a:stretch>
            <a:fillRect/>
          </a:stretch>
        </p:blipFill>
        <p:spPr>
          <a:xfrm>
            <a:off x="1295402" y="2545107"/>
            <a:ext cx="5065684" cy="3317875"/>
          </a:xfrm>
          <a:prstGeom prst="rect">
            <a:avLst/>
          </a:prstGeom>
        </p:spPr>
      </p:pic>
      <p:sp>
        <p:nvSpPr>
          <p:cNvPr id="6" name="文本框 5"/>
          <p:cNvSpPr txBox="1"/>
          <p:nvPr/>
        </p:nvSpPr>
        <p:spPr>
          <a:xfrm>
            <a:off x="6361086" y="2545107"/>
            <a:ext cx="4917989" cy="3693319"/>
          </a:xfrm>
          <a:prstGeom prst="rect">
            <a:avLst/>
          </a:prstGeom>
          <a:noFill/>
        </p:spPr>
        <p:txBody>
          <a:bodyPr wrap="square" rtlCol="0">
            <a:spAutoFit/>
          </a:bodyPr>
          <a:lstStyle/>
          <a:p>
            <a:r>
              <a:rPr lang="en-US" altLang="zh-CN" dirty="0" smtClean="0"/>
              <a:t>	</a:t>
            </a:r>
            <a:r>
              <a:rPr lang="zh-CN" altLang="en-US" sz="2400" dirty="0" smtClean="0"/>
              <a:t>西湖</a:t>
            </a:r>
            <a:r>
              <a:rPr lang="zh-CN" altLang="en-US" sz="2400" dirty="0"/>
              <a:t>龙井，属</a:t>
            </a:r>
            <a:r>
              <a:rPr lang="zh-CN" altLang="en-US" sz="2400" dirty="0">
                <a:hlinkClick r:id="rId3"/>
              </a:rPr>
              <a:t>绿茶</a:t>
            </a:r>
            <a:r>
              <a:rPr lang="zh-CN" altLang="en-US" sz="2400" dirty="0"/>
              <a:t>，</a:t>
            </a:r>
            <a:r>
              <a:rPr lang="zh-CN" altLang="en-US" sz="2400" dirty="0">
                <a:hlinkClick r:id="rId4"/>
              </a:rPr>
              <a:t>中国十大名茶</a:t>
            </a:r>
            <a:r>
              <a:rPr lang="zh-CN" altLang="en-US" sz="2400" dirty="0"/>
              <a:t>之一。产于浙江省杭州市西湖龙井村周围群山，并因此得名。具有</a:t>
            </a:r>
            <a:r>
              <a:rPr lang="en-US" altLang="zh-CN" sz="2400" dirty="0"/>
              <a:t>1200</a:t>
            </a:r>
            <a:r>
              <a:rPr lang="zh-CN" altLang="en-US" sz="2400" dirty="0"/>
              <a:t>多年</a:t>
            </a:r>
            <a:r>
              <a:rPr lang="zh-CN" altLang="en-US" sz="2400" dirty="0" smtClean="0"/>
              <a:t>历史</a:t>
            </a:r>
            <a:r>
              <a:rPr lang="zh-CN" altLang="en-US" sz="2400" dirty="0"/>
              <a:t> </a:t>
            </a:r>
            <a:r>
              <a:rPr lang="zh-CN" altLang="en-US" sz="2400" dirty="0" smtClean="0"/>
              <a:t>。</a:t>
            </a:r>
            <a:r>
              <a:rPr lang="en-US" altLang="zh-CN" sz="2400" dirty="0" smtClean="0"/>
              <a:t>	</a:t>
            </a:r>
            <a:r>
              <a:rPr lang="zh-CN" altLang="en-US" sz="2400" dirty="0" smtClean="0"/>
              <a:t>清</a:t>
            </a:r>
            <a:r>
              <a:rPr lang="zh-CN" altLang="en-US" sz="2400" dirty="0"/>
              <a:t>乾隆游览杭州西湖</a:t>
            </a:r>
            <a:r>
              <a:rPr lang="zh-CN" altLang="en-US" sz="2400" dirty="0" smtClean="0"/>
              <a:t>时，把</a:t>
            </a:r>
            <a:r>
              <a:rPr lang="zh-CN" altLang="en-US" sz="2400" dirty="0">
                <a:hlinkClick r:id="rId5"/>
              </a:rPr>
              <a:t>狮峰山</a:t>
            </a:r>
            <a:r>
              <a:rPr lang="zh-CN" altLang="en-US" sz="2400" dirty="0"/>
              <a:t>下</a:t>
            </a:r>
            <a:r>
              <a:rPr lang="zh-CN" altLang="en-US" sz="2400" dirty="0">
                <a:hlinkClick r:id="rId6"/>
              </a:rPr>
              <a:t>胡公庙</a:t>
            </a:r>
            <a:r>
              <a:rPr lang="zh-CN" altLang="en-US" sz="2400" dirty="0"/>
              <a:t>前的十八棵茶树封为“御茶”</a:t>
            </a:r>
            <a:r>
              <a:rPr lang="zh-CN" altLang="en-US" sz="2400" dirty="0" smtClean="0"/>
              <a:t>。</a:t>
            </a:r>
            <a:endParaRPr lang="zh-CN" altLang="en-US" sz="2400" dirty="0"/>
          </a:p>
          <a:p>
            <a:r>
              <a:rPr lang="en-US" altLang="zh-CN" sz="2400" dirty="0" smtClean="0"/>
              <a:t>	</a:t>
            </a:r>
            <a:r>
              <a:rPr lang="zh-CN" altLang="en-US" sz="2400" dirty="0" smtClean="0"/>
              <a:t>西湖</a:t>
            </a:r>
            <a:r>
              <a:rPr lang="zh-CN" altLang="en-US" sz="2400" dirty="0"/>
              <a:t>龙井茶与西湖一样，是人、自然、文化三者的完美结晶，是西湖地域文化的重要载体</a:t>
            </a:r>
          </a:p>
          <a:p>
            <a:endParaRPr kumimoji="1" lang="zh-CN" altLang="en-US" dirty="0"/>
          </a:p>
        </p:txBody>
      </p:sp>
    </p:spTree>
    <p:extLst>
      <p:ext uri="{BB962C8B-B14F-4D97-AF65-F5344CB8AC3E}">
        <p14:creationId xmlns:p14="http://schemas.microsoft.com/office/powerpoint/2010/main" val="398330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探究</a:t>
            </a:r>
            <a:endParaRPr kumimoji="1" lang="zh-CN" altLang="en-US" dirty="0"/>
          </a:p>
        </p:txBody>
      </p:sp>
      <p:sp>
        <p:nvSpPr>
          <p:cNvPr id="3" name="内容占位符 2"/>
          <p:cNvSpPr>
            <a:spLocks noGrp="1"/>
          </p:cNvSpPr>
          <p:nvPr>
            <p:ph idx="1"/>
          </p:nvPr>
        </p:nvSpPr>
        <p:spPr/>
        <p:txBody>
          <a:bodyPr/>
          <a:lstStyle/>
          <a:p>
            <a:r>
              <a:rPr kumimoji="1" lang="zh-CN" altLang="en-US" dirty="0" smtClean="0"/>
              <a:t>杭州那一个又一个诱人的美食背后都有着一段属于自己的故事，而这些正是值得我们去探究和研究的，游学期间不仅是旅游更多的是值得我们去学习的就让我们在研学期间不断的探究学习吧！</a:t>
            </a:r>
            <a:endParaRPr kumimoji="1" lang="zh-CN" altLang="en-US" dirty="0"/>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artisticCrisscrossEtching trans="41000" pressure="100"/>
                    </a14:imgEffect>
                  </a14:imgLayer>
                </a14:imgProps>
              </a:ext>
            </a:extLst>
          </a:blip>
          <a:stretch>
            <a:fillRect/>
          </a:stretch>
        </p:blipFill>
        <p:spPr>
          <a:xfrm>
            <a:off x="7209997" y="3835648"/>
            <a:ext cx="2218208" cy="2175687"/>
          </a:xfrm>
          <a:prstGeom prst="rect">
            <a:avLst/>
          </a:prstGeom>
          <a:effectLst>
            <a:outerShdw blurRad="1270000" dist="381000" sx="173000" sy="173000" algn="ctr" rotWithShape="0">
              <a:srgbClr val="000000">
                <a:alpha val="4000"/>
              </a:srgbClr>
            </a:outerShdw>
            <a:reflection stA="91000" endPos="65000" dir="5400000" sy="-100000" algn="bl" rotWithShape="0"/>
            <a:softEdge rad="63500"/>
          </a:effectLst>
          <a:scene3d>
            <a:camera prst="orthographicFront">
              <a:rot lat="600000" lon="600000" rev="600000"/>
            </a:camera>
            <a:lightRig rig="threePt" dir="t"/>
          </a:scene3d>
          <a:sp3d>
            <a:bevelT w="57150"/>
            <a:bevelB w="25400" h="25400"/>
          </a:sp3d>
        </p:spPr>
      </p:pic>
    </p:spTree>
    <p:extLst>
      <p:ext uri="{BB962C8B-B14F-4D97-AF65-F5344CB8AC3E}">
        <p14:creationId xmlns:p14="http://schemas.microsoft.com/office/powerpoint/2010/main" val="140582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a:xfrm>
            <a:off x="1196547" y="2544575"/>
            <a:ext cx="9601196" cy="3318936"/>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0000" b="1" dirty="0" smtClean="0">
                <a:ln w="22225">
                  <a:solidFill>
                    <a:schemeClr val="accent2"/>
                  </a:solidFill>
                  <a:prstDash val="solid"/>
                </a:ln>
                <a:solidFill>
                  <a:schemeClr val="accent2">
                    <a:lumMod val="40000"/>
                    <a:lumOff val="60000"/>
                  </a:schemeClr>
                </a:solidFill>
                <a:latin typeface="STLiti" charset="-122"/>
                <a:ea typeface="STLiti" charset="-122"/>
                <a:cs typeface="STLiti" charset="-122"/>
              </a:rPr>
              <a:t>THE</a:t>
            </a:r>
            <a:r>
              <a:rPr kumimoji="1" lang="zh-CN" altLang="en-US" sz="10000" b="1" dirty="0" smtClean="0">
                <a:ln w="22225">
                  <a:solidFill>
                    <a:schemeClr val="accent2"/>
                  </a:solidFill>
                  <a:prstDash val="solid"/>
                </a:ln>
                <a:solidFill>
                  <a:schemeClr val="accent2">
                    <a:lumMod val="40000"/>
                    <a:lumOff val="60000"/>
                  </a:schemeClr>
                </a:solidFill>
                <a:latin typeface="STLiti" charset="-122"/>
                <a:ea typeface="STLiti" charset="-122"/>
                <a:cs typeface="STLiti" charset="-122"/>
              </a:rPr>
              <a:t>  </a:t>
            </a:r>
            <a:r>
              <a:rPr kumimoji="1" lang="en-US" altLang="zh-CN" sz="10000" b="1" dirty="0" smtClean="0">
                <a:ln w="22225">
                  <a:solidFill>
                    <a:schemeClr val="accent2"/>
                  </a:solidFill>
                  <a:prstDash val="solid"/>
                </a:ln>
                <a:solidFill>
                  <a:schemeClr val="accent2">
                    <a:lumMod val="40000"/>
                    <a:lumOff val="60000"/>
                  </a:schemeClr>
                </a:solidFill>
                <a:latin typeface="STLiti" charset="-122"/>
                <a:ea typeface="STLiti" charset="-122"/>
                <a:cs typeface="STLiti" charset="-122"/>
              </a:rPr>
              <a:t>AND</a:t>
            </a:r>
            <a:endParaRPr kumimoji="1" lang="zh-CN" altLang="en-US" sz="10000" b="1" dirty="0">
              <a:ln w="22225">
                <a:solidFill>
                  <a:schemeClr val="accent2"/>
                </a:solidFill>
                <a:prstDash val="solid"/>
              </a:ln>
              <a:solidFill>
                <a:schemeClr val="accent2">
                  <a:lumMod val="40000"/>
                  <a:lumOff val="60000"/>
                </a:schemeClr>
              </a:solidFill>
              <a:latin typeface="STLiti" charset="-122"/>
              <a:ea typeface="STLiti" charset="-122"/>
              <a:cs typeface="STLiti" charset="-122"/>
            </a:endParaRPr>
          </a:p>
        </p:txBody>
      </p:sp>
    </p:spTree>
    <p:extLst>
      <p:ext uri="{BB962C8B-B14F-4D97-AF65-F5344CB8AC3E}">
        <p14:creationId xmlns:p14="http://schemas.microsoft.com/office/powerpoint/2010/main" val="1330932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184</TotalTime>
  <Words>346</Words>
  <Application>Microsoft Macintosh PowerPoint</Application>
  <PresentationFormat>宽屏</PresentationFormat>
  <Paragraphs>18</Paragraphs>
  <Slides>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Baoli SC</vt:lpstr>
      <vt:lpstr>Garamond</vt:lpstr>
      <vt:lpstr>STLiti</vt:lpstr>
      <vt:lpstr>方正舒体</vt:lpstr>
      <vt:lpstr>Arial</vt:lpstr>
      <vt:lpstr>环保</vt:lpstr>
      <vt:lpstr>杭州游学</vt:lpstr>
      <vt:lpstr>主题：美食 </vt:lpstr>
      <vt:lpstr>西湖醋鱼</vt:lpstr>
      <vt:lpstr>东坡肉</vt:lpstr>
      <vt:lpstr>西湖龙井</vt:lpstr>
      <vt:lpstr>探究</vt:lpstr>
      <vt:lpstr>PowerPoint 演示文稿</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杭州游学</dc:title>
  <dc:creator>Microsoft Office 用户</dc:creator>
  <cp:lastModifiedBy>Microsoft Office 用户</cp:lastModifiedBy>
  <cp:revision>11</cp:revision>
  <dcterms:created xsi:type="dcterms:W3CDTF">2018-09-16T04:50:32Z</dcterms:created>
  <dcterms:modified xsi:type="dcterms:W3CDTF">2018-09-16T07:55:32Z</dcterms:modified>
</cp:coreProperties>
</file>